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2.xml" ContentType="application/vnd.openxmlformats-officedocument.drawingml.chart+xml"/>
  <Override PartName="/ppt/charts/chart21.xml" ContentType="application/vnd.openxmlformats-officedocument.drawingml.chart+xml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24384000" cy="13716000"/>
  <p:notesSz cx="6797675" cy="992822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
</Relationships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300" spc="-1" strike="noStrike">
                <a:latin typeface="Arial"/>
              </a:defRPr>
            </a:pPr>
            <a:r>
              <a:rPr b="0" sz="1300" spc="-1" strike="noStrike">
                <a:latin typeface="Arial"/>
              </a:rPr>
              <a:t>Execution Time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Graal Runtime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numFmt formatCode="General" sourceLinked="1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7"/>
                <c:pt idx="0">
                  <c:v>Fib Array C</c:v>
                </c:pt>
                <c:pt idx="1">
                  <c:v>Fib Iter C</c:v>
                </c:pt>
                <c:pt idx="2">
                  <c:v>Fib Rec C</c:v>
                </c:pt>
                <c:pt idx="3">
                  <c:v>Fib Array Java</c:v>
                </c:pt>
                <c:pt idx="4">
                  <c:v>Fib Array List Java</c:v>
                </c:pt>
                <c:pt idx="5">
                  <c:v>Fib Iter Java</c:v>
                </c:pt>
                <c:pt idx="6">
                  <c:v>Fib Rec Java</c:v>
                </c:pt>
                <c:pt idx="7">
                  <c:v>Fib Iter JS</c:v>
                </c:pt>
                <c:pt idx="8">
                  <c:v>Fib Rec JS Graal</c:v>
                </c:pt>
                <c:pt idx="9">
                  <c:v>Fib Iter Python</c:v>
                </c:pt>
                <c:pt idx="10">
                  <c:v>Fib Rec Python</c:v>
                </c:pt>
                <c:pt idx="11">
                  <c:v>Prime Array Java</c:v>
                </c:pt>
                <c:pt idx="12">
                  <c:v>Prime Array List Java</c:v>
                </c:pt>
                <c:pt idx="13">
                  <c:v>Prime Array JS</c:v>
                </c:pt>
                <c:pt idx="14">
                  <c:v>Prime Array Python</c:v>
                </c:pt>
                <c:pt idx="15">
                  <c:v>WC Iter Java</c:v>
                </c:pt>
                <c:pt idx="16">
                  <c:v>WC Stream Java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7"/>
                <c:pt idx="0">
                  <c:v>23</c:v>
                </c:pt>
                <c:pt idx="1">
                  <c:v>31</c:v>
                </c:pt>
                <c:pt idx="2">
                  <c:v>2541</c:v>
                </c:pt>
                <c:pt idx="3">
                  <c:v>574</c:v>
                </c:pt>
                <c:pt idx="4">
                  <c:v>115</c:v>
                </c:pt>
                <c:pt idx="5">
                  <c:v>80</c:v>
                </c:pt>
                <c:pt idx="6">
                  <c:v>709</c:v>
                </c:pt>
                <c:pt idx="7">
                  <c:v>710</c:v>
                </c:pt>
                <c:pt idx="8">
                  <c:v>1531</c:v>
                </c:pt>
                <c:pt idx="9">
                  <c:v>642</c:v>
                </c:pt>
                <c:pt idx="10">
                  <c:v>2628</c:v>
                </c:pt>
                <c:pt idx="11">
                  <c:v>1662</c:v>
                </c:pt>
                <c:pt idx="12">
                  <c:v>1823</c:v>
                </c:pt>
                <c:pt idx="13">
                  <c:v>1115</c:v>
                </c:pt>
                <c:pt idx="14">
                  <c:v>1650</c:v>
                </c:pt>
                <c:pt idx="15">
                  <c:v>941</c:v>
                </c:pt>
                <c:pt idx="16">
                  <c:v>977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Default Runtime</c:v>
                </c:pt>
              </c:strCache>
            </c:strRef>
          </c:tx>
          <c:spPr>
            <a:solidFill>
              <a:srgbClr val="ff420e"/>
            </a:solidFill>
            <a:ln>
              <a:noFill/>
            </a:ln>
          </c:spPr>
          <c:invertIfNegative val="0"/>
          <c:dLbls>
            <c:numFmt formatCode="General" sourceLinked="1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7"/>
                <c:pt idx="0">
                  <c:v>Fib Array C</c:v>
                </c:pt>
                <c:pt idx="1">
                  <c:v>Fib Iter C</c:v>
                </c:pt>
                <c:pt idx="2">
                  <c:v>Fib Rec C</c:v>
                </c:pt>
                <c:pt idx="3">
                  <c:v>Fib Array Java</c:v>
                </c:pt>
                <c:pt idx="4">
                  <c:v>Fib Array List Java</c:v>
                </c:pt>
                <c:pt idx="5">
                  <c:v>Fib Iter Java</c:v>
                </c:pt>
                <c:pt idx="6">
                  <c:v>Fib Rec Java</c:v>
                </c:pt>
                <c:pt idx="7">
                  <c:v>Fib Iter JS</c:v>
                </c:pt>
                <c:pt idx="8">
                  <c:v>Fib Rec JS Graal</c:v>
                </c:pt>
                <c:pt idx="9">
                  <c:v>Fib Iter Python</c:v>
                </c:pt>
                <c:pt idx="10">
                  <c:v>Fib Rec Python</c:v>
                </c:pt>
                <c:pt idx="11">
                  <c:v>Prime Array Java</c:v>
                </c:pt>
                <c:pt idx="12">
                  <c:v>Prime Array List Java</c:v>
                </c:pt>
                <c:pt idx="13">
                  <c:v>Prime Array JS</c:v>
                </c:pt>
                <c:pt idx="14">
                  <c:v>Prime Array Python</c:v>
                </c:pt>
                <c:pt idx="15">
                  <c:v>WC Iter Java</c:v>
                </c:pt>
                <c:pt idx="16">
                  <c:v>WC Stream Java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7"/>
                <c:pt idx="0">
                  <c:v>0</c:v>
                </c:pt>
                <c:pt idx="1">
                  <c:v>30</c:v>
                </c:pt>
                <c:pt idx="2">
                  <c:v>390</c:v>
                </c:pt>
                <c:pt idx="3">
                  <c:v>496</c:v>
                </c:pt>
                <c:pt idx="4">
                  <c:v>165</c:v>
                </c:pt>
                <c:pt idx="5">
                  <c:v>155</c:v>
                </c:pt>
                <c:pt idx="6">
                  <c:v>560</c:v>
                </c:pt>
                <c:pt idx="7">
                  <c:v>758</c:v>
                </c:pt>
                <c:pt idx="8">
                  <c:v>1430</c:v>
                </c:pt>
                <c:pt idx="9">
                  <c:v>12491</c:v>
                </c:pt>
                <c:pt idx="10">
                  <c:v>43258</c:v>
                </c:pt>
                <c:pt idx="11">
                  <c:v>1780</c:v>
                </c:pt>
                <c:pt idx="12">
                  <c:v>1803</c:v>
                </c:pt>
                <c:pt idx="13">
                  <c:v>1073</c:v>
                </c:pt>
                <c:pt idx="14">
                  <c:v>26568</c:v>
                </c:pt>
                <c:pt idx="15">
                  <c:v>1017</c:v>
                </c:pt>
                <c:pt idx="16">
                  <c:v>1047</c:v>
                </c:pt>
              </c:numCache>
            </c:numRef>
          </c:val>
        </c:ser>
        <c:gapWidth val="100"/>
        <c:overlap val="0"/>
        <c:axId val="29684536"/>
        <c:axId val="9842216"/>
      </c:barChart>
      <c:catAx>
        <c:axId val="29684536"/>
        <c:scaling>
          <c:orientation val="minMax"/>
        </c:scaling>
        <c:delete val="0"/>
        <c:axPos val="b"/>
        <c:title>
          <c:tx>
            <c:rich>
              <a:bodyPr rot="-5400000"/>
              <a:lstStyle/>
              <a:p>
                <a:pPr>
                  <a:defRPr b="0" sz="900" spc="-1" strike="noStrike">
                    <a:latin typeface="Arial"/>
                  </a:defRPr>
                </a:pPr>
                <a:r>
                  <a:rPr b="0" sz="900" spc="-1" strike="noStrike">
                    <a:latin typeface="Arial"/>
                  </a:rPr>
                  <a:t>Benchmark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9842216"/>
        <c:crosses val="autoZero"/>
        <c:auto val="1"/>
        <c:lblAlgn val="ctr"/>
        <c:lblOffset val="100"/>
      </c:catAx>
      <c:valAx>
        <c:axId val="9842216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title>
          <c:tx>
            <c:rich>
              <a:bodyPr rot="0"/>
              <a:lstStyle/>
              <a:p>
                <a:pPr>
                  <a:defRPr b="0" sz="900" spc="-1" strike="noStrike">
                    <a:latin typeface="Arial"/>
                  </a:defRPr>
                </a:pPr>
                <a:r>
                  <a:rPr b="0" sz="900" spc="-1" strike="noStrike">
                    <a:latin typeface="Arial"/>
                  </a:rPr>
                  <a:t>Execution time (in ms)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29684536"/>
        <c:crosses val="autoZero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latin typeface="Arial"/>
            </a:defRPr>
          </a:pPr>
        </a:p>
      </c:txPr>
    </c:legend>
    <c:plotVisOnly val="1"/>
    <c:dispBlanksAs val="gap"/>
  </c:chart>
  <c:spPr>
    <a:solidFill>
      <a:srgbClr val="ffffff"/>
    </a:solidFill>
    <a:ln>
      <a:noFill/>
    </a:ln>
  </c:spPr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3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  <a:r>
              <a:rPr b="0" sz="1300" spc="-1" strike="noStrike">
                <a:solidFill>
                  <a:srgbClr val="000000"/>
                </a:solidFill>
                <a:latin typeface="Arial"/>
                <a:ea typeface="DejaVu Sans"/>
              </a:rPr>
              <a:t>Exeuction Time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Native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numFmt formatCode="General" sourceLinked="1"/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8"/>
                <c:pt idx="0">
                  <c:v>Fib Array Java</c:v>
                </c:pt>
                <c:pt idx="1">
                  <c:v>Fib Array List Java</c:v>
                </c:pt>
                <c:pt idx="2">
                  <c:v>Fib Iter Java</c:v>
                </c:pt>
                <c:pt idx="3">
                  <c:v>Fib Rec Java</c:v>
                </c:pt>
                <c:pt idx="4">
                  <c:v>Prime Array Java</c:v>
                </c:pt>
                <c:pt idx="5">
                  <c:v>Prime Array List Java</c:v>
                </c:pt>
                <c:pt idx="6">
                  <c:v>WC Iter Java</c:v>
                </c:pt>
                <c:pt idx="7">
                  <c:v>WC Stream Java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574</c:v>
                </c:pt>
                <c:pt idx="1">
                  <c:v>115</c:v>
                </c:pt>
                <c:pt idx="2">
                  <c:v>80</c:v>
                </c:pt>
                <c:pt idx="3">
                  <c:v>709</c:v>
                </c:pt>
                <c:pt idx="4">
                  <c:v>1662</c:v>
                </c:pt>
                <c:pt idx="5">
                  <c:v>1823</c:v>
                </c:pt>
                <c:pt idx="6">
                  <c:v>941</c:v>
                </c:pt>
                <c:pt idx="7">
                  <c:v>977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GraalVM</c:v>
                </c:pt>
              </c:strCache>
            </c:strRef>
          </c:tx>
          <c:spPr>
            <a:solidFill>
              <a:srgbClr val="ff420e"/>
            </a:solidFill>
            <a:ln>
              <a:noFill/>
            </a:ln>
          </c:spPr>
          <c:invertIfNegative val="0"/>
          <c:dLbls>
            <c:numFmt formatCode="General" sourceLinked="1"/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8"/>
                <c:pt idx="0">
                  <c:v>Fib Array Java</c:v>
                </c:pt>
                <c:pt idx="1">
                  <c:v>Fib Array List Java</c:v>
                </c:pt>
                <c:pt idx="2">
                  <c:v>Fib Iter Java</c:v>
                </c:pt>
                <c:pt idx="3">
                  <c:v>Fib Rec Java</c:v>
                </c:pt>
                <c:pt idx="4">
                  <c:v>Prime Array Java</c:v>
                </c:pt>
                <c:pt idx="5">
                  <c:v>Prime Array List Java</c:v>
                </c:pt>
                <c:pt idx="6">
                  <c:v>WC Iter Java</c:v>
                </c:pt>
                <c:pt idx="7">
                  <c:v>WC Stream Java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8"/>
                <c:pt idx="0">
                  <c:v>842</c:v>
                </c:pt>
                <c:pt idx="1">
                  <c:v>1162</c:v>
                </c:pt>
                <c:pt idx="2">
                  <c:v>336</c:v>
                </c:pt>
                <c:pt idx="3">
                  <c:v>719</c:v>
                </c:pt>
                <c:pt idx="4">
                  <c:v>1887</c:v>
                </c:pt>
                <c:pt idx="5">
                  <c:v>2687</c:v>
                </c:pt>
                <c:pt idx="6">
                  <c:v>2330</c:v>
                </c:pt>
                <c:pt idx="7">
                  <c:v>2368</c:v>
                </c:pt>
              </c:numCache>
            </c:numRef>
          </c:val>
        </c:ser>
        <c:gapWidth val="100"/>
        <c:overlap val="0"/>
        <c:axId val="76641609"/>
        <c:axId val="83233504"/>
      </c:barChart>
      <c:catAx>
        <c:axId val="76641609"/>
        <c:scaling>
          <c:orientation val="minMax"/>
        </c:scaling>
        <c:delete val="0"/>
        <c:axPos val="b"/>
        <c:title>
          <c:tx>
            <c:rich>
              <a:bodyPr rot="-540000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Benchmark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MM/DD/YYYY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83233504"/>
        <c:crosses val="autoZero"/>
        <c:auto val="1"/>
        <c:lblAlgn val="ctr"/>
        <c:lblOffset val="100"/>
      </c:catAx>
      <c:valAx>
        <c:axId val="83233504"/>
        <c:scaling>
          <c:logBase val="10"/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Execution time (ms)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76641609"/>
        <c:crossesAt val="1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  <a:ea typeface="DejaVu Sans"/>
            </a:defRPr>
          </a:pPr>
        </a:p>
      </c:txPr>
    </c:legend>
    <c:plotVisOnly val="1"/>
    <c:dispBlanksAs val="gap"/>
  </c:chart>
  <c:spPr>
    <a:solidFill>
      <a:srgbClr val="ffffff"/>
    </a:solidFill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68A0D7C-FDFA-4976-B43B-5EC491D5689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ldImg"/>
          </p:nvPr>
        </p:nvSpPr>
        <p:spPr>
          <a:xfrm>
            <a:off x="90360" y="744480"/>
            <a:ext cx="6615360" cy="3721320"/>
          </a:xfrm>
          <a:prstGeom prst="rect">
            <a:avLst/>
          </a:prstGeom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6720" cy="446616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Long-term customer relationships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open source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3850560" y="943020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322BCEC-DE45-4A72-BB8B-D5D063A2DB8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ldImg"/>
          </p:nvPr>
        </p:nvSpPr>
        <p:spPr>
          <a:xfrm>
            <a:off x="90360" y="744480"/>
            <a:ext cx="6615360" cy="3721320"/>
          </a:xfrm>
          <a:prstGeom prst="rect">
            <a:avLst/>
          </a:prstGeom>
        </p:spPr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6720" cy="446616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Long-term customer relationships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open source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3850560" y="943020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E8B2CCB-EFFB-493B-B375-F5F0FF8D055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ldImg"/>
          </p:nvPr>
        </p:nvSpPr>
        <p:spPr>
          <a:xfrm>
            <a:off x="90360" y="744480"/>
            <a:ext cx="6615360" cy="3721320"/>
          </a:xfrm>
          <a:prstGeom prst="rect">
            <a:avLst/>
          </a:prstGeom>
        </p:spPr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6720" cy="446616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Long-term customer relationships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open source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3850560" y="943020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BC4E41F-D8D0-43AD-8809-E1E3D2FAE5B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90360" y="744480"/>
            <a:ext cx="6615360" cy="3721320"/>
          </a:xfrm>
          <a:prstGeom prst="rect">
            <a:avLst/>
          </a:prstGeom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6720" cy="446616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Long-term customer relationships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open source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3850560" y="943020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3EAA89D-6937-4ADB-A0A7-E374F0805EF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90360" y="744480"/>
            <a:ext cx="6615360" cy="3721320"/>
          </a:xfrm>
          <a:prstGeom prst="rect">
            <a:avLst/>
          </a:prstGeom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6720" cy="446616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Long-term customer relationships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open source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3850560" y="943020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8CCDFE7-9D8F-4A88-A31A-11F2769F7E3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ldImg"/>
          </p:nvPr>
        </p:nvSpPr>
        <p:spPr>
          <a:xfrm>
            <a:off x="90360" y="744480"/>
            <a:ext cx="6615360" cy="3721320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6720" cy="446616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Long-term customer relationships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open source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3850560" y="943020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84836C8-9590-4250-9F64-4580D49A82B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Img"/>
          </p:nvPr>
        </p:nvSpPr>
        <p:spPr>
          <a:xfrm>
            <a:off x="90360" y="744480"/>
            <a:ext cx="6615360" cy="3721320"/>
          </a:xfrm>
          <a:prstGeom prst="rect">
            <a:avLst/>
          </a:prstGeom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6720" cy="446616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Long-term customer relationships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open source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3850560" y="943020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048C388-19D9-494A-8B5E-C554F095D54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ldImg"/>
          </p:nvPr>
        </p:nvSpPr>
        <p:spPr>
          <a:xfrm>
            <a:off x="90360" y="744480"/>
            <a:ext cx="6615360" cy="3721320"/>
          </a:xfrm>
          <a:prstGeom prst="rect">
            <a:avLst/>
          </a:prstGeom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6720" cy="446616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Long-term customer relationships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open source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3850560" y="943020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5FBF34A-568D-4A8D-868E-D60770089F0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Img"/>
          </p:nvPr>
        </p:nvSpPr>
        <p:spPr>
          <a:xfrm>
            <a:off x="90360" y="744480"/>
            <a:ext cx="6615360" cy="3721320"/>
          </a:xfrm>
          <a:prstGeom prst="rect">
            <a:avLst/>
          </a:prstGeom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6720" cy="446616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Long-term customer relationships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open source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3850560" y="943020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B12ADBF-039F-4163-B3BD-7AB506E4786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ldImg"/>
          </p:nvPr>
        </p:nvSpPr>
        <p:spPr>
          <a:xfrm>
            <a:off x="90360" y="744480"/>
            <a:ext cx="6615360" cy="3721320"/>
          </a:xfrm>
          <a:prstGeom prst="rect">
            <a:avLst/>
          </a:prstGeom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6720" cy="446616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Long-term customer relationships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open source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3850560" y="943020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E7EC48A-A5AA-4776-BE78-B0DF2FEBB11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90360" y="744480"/>
            <a:ext cx="6615360" cy="3721320"/>
          </a:xfrm>
          <a:prstGeom prst="rect">
            <a:avLst/>
          </a:prstGeom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6720" cy="446616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Long-term customer relationships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open source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3850560" y="943020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0114EFA-7EF5-4E54-B521-BB83DFFC3ED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90360" y="744480"/>
            <a:ext cx="6615360" cy="3721320"/>
          </a:xfrm>
          <a:prstGeom prst="rect">
            <a:avLst/>
          </a:prstGeom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6720" cy="446616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Long-term customer relationships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open source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3850560" y="943020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8DC22D3-A6F4-4649-B3C3-8E8584415DB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ldImg"/>
          </p:nvPr>
        </p:nvSpPr>
        <p:spPr>
          <a:xfrm>
            <a:off x="90360" y="744480"/>
            <a:ext cx="6615360" cy="3721320"/>
          </a:xfrm>
          <a:prstGeom prst="rect">
            <a:avLst/>
          </a:prstGeom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6720" cy="446616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Long-term customer relationships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open source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3850560" y="943020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9EFFD35-310E-4683-8B2A-7B3FFC75102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0"/>
            <a:ext cx="24382440" cy="2622600"/>
          </a:xfrm>
          <a:prstGeom prst="rect">
            <a:avLst/>
          </a:prstGeom>
          <a:solidFill>
            <a:srgbClr val="373b3b"/>
          </a:solidFill>
          <a:ln w="9360">
            <a:solidFill>
              <a:srgbClr val="1d1d1c"/>
            </a:solidFill>
            <a:round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5173560"/>
            <a:ext cx="24382440" cy="8541000"/>
          </a:xfrm>
          <a:prstGeom prst="rect">
            <a:avLst/>
          </a:prstGeom>
          <a:solidFill>
            <a:srgbClr val="373b3b"/>
          </a:solidFill>
          <a:ln w="9360">
            <a:solidFill>
              <a:srgbClr val="1d1d1c"/>
            </a:solidFill>
            <a:round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0"/>
            <a:ext cx="24382440" cy="2622600"/>
          </a:xfrm>
          <a:prstGeom prst="rect">
            <a:avLst/>
          </a:prstGeom>
          <a:solidFill>
            <a:srgbClr val="373b3b"/>
          </a:solidFill>
          <a:ln w="9360">
            <a:solidFill>
              <a:srgbClr val="1d1d1c"/>
            </a:solidFill>
            <a:round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" name="CustomShape 2"/>
          <p:cNvSpPr/>
          <p:nvPr/>
        </p:nvSpPr>
        <p:spPr>
          <a:xfrm>
            <a:off x="0" y="0"/>
            <a:ext cx="24382440" cy="2622600"/>
          </a:xfrm>
          <a:prstGeom prst="rect">
            <a:avLst/>
          </a:prstGeom>
          <a:solidFill>
            <a:srgbClr val="373b3b"/>
          </a:solidFill>
          <a:ln w="9360">
            <a:solidFill>
              <a:srgbClr val="1d1d1c"/>
            </a:solidFill>
            <a:round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2" name="CustomShape 3"/>
          <p:cNvSpPr/>
          <p:nvPr/>
        </p:nvSpPr>
        <p:spPr>
          <a:xfrm>
            <a:off x="1136520" y="1820880"/>
            <a:ext cx="183240" cy="82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4"/>
          <p:cNvSpPr/>
          <p:nvPr/>
        </p:nvSpPr>
        <p:spPr>
          <a:xfrm>
            <a:off x="406800" y="12931200"/>
            <a:ext cx="71870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bfbfbf"/>
                </a:solidFill>
                <a:latin typeface="Calibri"/>
                <a:ea typeface="Calibri"/>
              </a:rPr>
              <a:t>Enterprising </a:t>
            </a:r>
            <a:r>
              <a:rPr b="0" lang="en-US" sz="2800" spc="-1" strike="noStrike">
                <a:solidFill>
                  <a:srgbClr val="ffcd09"/>
                </a:solidFill>
                <a:latin typeface="Calibri"/>
                <a:ea typeface="Calibri"/>
              </a:rPr>
              <a:t>IT.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" name="CustomShape 5"/>
          <p:cNvSpPr/>
          <p:nvPr/>
        </p:nvSpPr>
        <p:spPr>
          <a:xfrm flipV="1">
            <a:off x="0" y="13070520"/>
            <a:ext cx="290160" cy="239040"/>
          </a:xfrm>
          <a:prstGeom prst="rect">
            <a:avLst/>
          </a:prstGeom>
          <a:solidFill>
            <a:srgbClr val="ffcd09"/>
          </a:soli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5" name="CustomShape 6"/>
          <p:cNvSpPr/>
          <p:nvPr/>
        </p:nvSpPr>
        <p:spPr>
          <a:xfrm>
            <a:off x="762120" y="965160"/>
            <a:ext cx="183240" cy="82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7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8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73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 hidden="1"/>
          <p:cNvSpPr/>
          <p:nvPr/>
        </p:nvSpPr>
        <p:spPr>
          <a:xfrm>
            <a:off x="0" y="0"/>
            <a:ext cx="24382440" cy="2622600"/>
          </a:xfrm>
          <a:prstGeom prst="rect">
            <a:avLst/>
          </a:prstGeom>
          <a:solidFill>
            <a:srgbClr val="373b3b"/>
          </a:solidFill>
          <a:ln w="9360">
            <a:solidFill>
              <a:srgbClr val="1d1d1c"/>
            </a:solidFill>
            <a:round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 hidden="1"/>
          <p:cNvSpPr/>
          <p:nvPr/>
        </p:nvSpPr>
        <p:spPr>
          <a:xfrm>
            <a:off x="0" y="0"/>
            <a:ext cx="24382440" cy="2622600"/>
          </a:xfrm>
          <a:prstGeom prst="rect">
            <a:avLst/>
          </a:prstGeom>
          <a:solidFill>
            <a:srgbClr val="373b3b"/>
          </a:solidFill>
          <a:ln w="9360">
            <a:solidFill>
              <a:srgbClr val="1d1d1c"/>
            </a:solidFill>
            <a:round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4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chart" Target="../charts/chart22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twitter.com/cesar_saavedr/status/1174409908764078080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github.com/graalvm/graalvm-demos/tree/master/polyglot-javascript-java-r" TargetMode="External"/><Relationship Id="rId2" Type="http://schemas.openxmlformats.org/officeDocument/2006/relationships/hyperlink" Target="https://github.com/spring-projects-experimental/spring-graal-feature" TargetMode="External"/><Relationship Id="rId3" Type="http://schemas.openxmlformats.org/officeDocument/2006/relationships/hyperlink" Target="https://www.graalvm.org/docs/" TargetMode="External"/><Relationship Id="rId4" Type="http://schemas.openxmlformats.org/officeDocument/2006/relationships/hyperlink" Target="https://chrisseaton.com/truffleruby/tenthings/" TargetMode="External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hyperlink" Target="https://knowyourmeme.com/memes/y-tho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www.graalvm.org/docs/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hyperlink" Target="https://jaxenter.de/neuer-compiler-fuer-jvm-graalvm-83252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hyperlink" Target="https://www.graalvm.org/downloads/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hyperlink" Target="https://www.freepik.com/free-icon/handyman-tools_767791.htm" TargetMode="External"/><Relationship Id="rId4" Type="http://schemas.openxmlformats.org/officeDocument/2006/relationships/hyperlink" Target="https://insights.jmw.com/blog/delivering-sustainable-performance-interventions" TargetMode="External"/><Relationship Id="rId5" Type="http://schemas.openxmlformats.org/officeDocument/2006/relationships/image" Target="../media/image8.png"/><Relationship Id="rId6" Type="http://schemas.openxmlformats.org/officeDocument/2006/relationships/hyperlink" Target="https://www.docker.com/sites/default/files/d8/2019-07/Moby-logo.png" TargetMode="External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chart" Target="../charts/chart21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756440" y="5774040"/>
            <a:ext cx="14793120" cy="14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9998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On the Hunt for the Holy </a:t>
            </a:r>
            <a:r>
              <a:rPr b="0" lang="en-US" sz="7200" spc="-1" strike="noStrike">
                <a:solidFill>
                  <a:srgbClr val="ffcd09"/>
                </a:solidFill>
                <a:latin typeface="Calibri Light"/>
                <a:ea typeface="ＭＳ Ｐゴシック"/>
              </a:rPr>
              <a:t>Graal: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1667520" y="10413720"/>
            <a:ext cx="11484360" cy="157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  <a:spcBef>
                <a:spcPts val="921"/>
              </a:spcBef>
            </a:pPr>
            <a:r>
              <a:rPr b="0" i="1" lang="en-US" sz="46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Dr. Marco Bungart</a:t>
            </a:r>
            <a:endParaRPr b="0" lang="en-US" sz="4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21"/>
              </a:spcBef>
            </a:pPr>
            <a:r>
              <a:rPr b="0" i="1" lang="en-US" sz="46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Software Engineer</a:t>
            </a:r>
            <a:endParaRPr b="0" lang="en-US" sz="46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1756440" y="12162600"/>
            <a:ext cx="3376440" cy="60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700" spc="-1" strike="noStrike">
                <a:solidFill>
                  <a:srgbClr val="808080"/>
                </a:solidFill>
                <a:latin typeface="Calibri"/>
                <a:ea typeface="ＭＳ Ｐゴシック"/>
              </a:rPr>
              <a:t>2019-09-25</a:t>
            </a:r>
            <a:endParaRPr b="0" lang="en-US" sz="3700" spc="-1" strike="noStrike">
              <a:latin typeface="Arial"/>
            </a:endParaRPr>
          </a:p>
        </p:txBody>
      </p:sp>
      <p:pic>
        <p:nvPicPr>
          <p:cNvPr id="171" name="Bild 6" descr=""/>
          <p:cNvPicPr/>
          <p:nvPr/>
        </p:nvPicPr>
        <p:blipFill>
          <a:blip r:embed="rId1"/>
          <a:stretch/>
        </p:blipFill>
        <p:spPr>
          <a:xfrm>
            <a:off x="1764720" y="1539000"/>
            <a:ext cx="6220800" cy="2106360"/>
          </a:xfrm>
          <a:prstGeom prst="rect">
            <a:avLst/>
          </a:prstGeom>
          <a:ln>
            <a:noFill/>
          </a:ln>
        </p:spPr>
      </p:pic>
      <p:sp>
        <p:nvSpPr>
          <p:cNvPr id="172" name="CustomShape 4"/>
          <p:cNvSpPr/>
          <p:nvPr/>
        </p:nvSpPr>
        <p:spPr>
          <a:xfrm>
            <a:off x="22361760" y="6794640"/>
            <a:ext cx="183240" cy="82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5"/>
          <p:cNvSpPr/>
          <p:nvPr/>
        </p:nvSpPr>
        <p:spPr>
          <a:xfrm>
            <a:off x="1756440" y="7286040"/>
            <a:ext cx="14455800" cy="14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9998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	</a:t>
            </a:r>
            <a:r>
              <a:rPr b="0" lang="en-US" sz="60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One VM to rule them all?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1440000" y="314280"/>
            <a:ext cx="21478680" cy="19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Native </a:t>
            </a:r>
            <a:r>
              <a:rPr b="0" lang="en-US" sz="6000" spc="-1" strike="noStrike">
                <a:solidFill>
                  <a:srgbClr val="ffcd09"/>
                </a:solidFill>
                <a:latin typeface="Calibri Light"/>
                <a:ea typeface="ＭＳ Ｐゴシック"/>
              </a:rPr>
              <a:t>Compilation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1080720" y="4319640"/>
            <a:ext cx="22784760" cy="865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500" spc="-1" strike="noStrike">
                <a:solidFill>
                  <a:srgbClr val="404040"/>
                </a:solidFill>
                <a:latin typeface="Calibri"/>
                <a:ea typeface="DejaVu Sans"/>
              </a:rPr>
              <a:t>Uses SubstrateVM</a:t>
            </a:r>
            <a:endParaRPr b="0" lang="en-US" sz="45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4300" spc="-1" strike="noStrike">
                <a:solidFill>
                  <a:srgbClr val="404040"/>
                </a:solidFill>
                <a:latin typeface="Calibri"/>
                <a:ea typeface="DejaVu Sans"/>
              </a:rPr>
              <a:t>Closed-World assumption</a:t>
            </a:r>
            <a:endParaRPr b="0" lang="en-US" sz="43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4300" spc="-1" strike="noStrike">
                <a:solidFill>
                  <a:srgbClr val="404040"/>
                </a:solidFill>
                <a:latin typeface="Calibri"/>
                <a:ea typeface="DejaVu Sans"/>
              </a:rPr>
              <a:t>Compilation is slow and memory intensive</a:t>
            </a:r>
            <a:endParaRPr b="0" lang="en-US" sz="43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4300" spc="-1" strike="noStrike">
                <a:solidFill>
                  <a:srgbClr val="404040"/>
                </a:solidFill>
                <a:latin typeface="Calibri"/>
                <a:ea typeface="DejaVu Sans"/>
              </a:rPr>
              <a:t>Memory consumption lower</a:t>
            </a:r>
            <a:endParaRPr b="0" lang="en-US" sz="43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500" spc="-1" strike="noStrike">
                <a:solidFill>
                  <a:srgbClr val="404040"/>
                </a:solidFill>
                <a:latin typeface="Calibri"/>
                <a:ea typeface="DejaVu Sans"/>
              </a:rPr>
              <a:t>Guest-languages (JS, Python, …) are </a:t>
            </a:r>
            <a:r>
              <a:rPr b="1" lang="en-US" sz="4500" spc="-1" strike="noStrike">
                <a:solidFill>
                  <a:srgbClr val="404040"/>
                </a:solidFill>
                <a:latin typeface="Calibri"/>
                <a:ea typeface="DejaVu Sans"/>
              </a:rPr>
              <a:t>not</a:t>
            </a:r>
            <a:r>
              <a:rPr b="0" lang="en-US" sz="4500" spc="-1" strike="noStrike">
                <a:solidFill>
                  <a:srgbClr val="404040"/>
                </a:solidFill>
                <a:latin typeface="Calibri"/>
                <a:ea typeface="DejaVu Sans"/>
              </a:rPr>
              <a:t> compiled natively</a:t>
            </a:r>
            <a:endParaRPr b="0" lang="en-US" sz="45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500" spc="-1" strike="noStrike">
                <a:solidFill>
                  <a:srgbClr val="404040"/>
                </a:solidFill>
                <a:latin typeface="Calibri"/>
                <a:ea typeface="DejaVu Sans"/>
              </a:rPr>
              <a:t>Can compile binary with only static dependencies</a:t>
            </a:r>
            <a:endParaRPr b="0" lang="en-US" sz="45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500" spc="-1" strike="noStrike">
                <a:solidFill>
                  <a:srgbClr val="404040"/>
                </a:solidFill>
                <a:latin typeface="Calibri"/>
                <a:ea typeface="DejaVu Sans"/>
              </a:rPr>
              <a:t>Execution time is </a:t>
            </a:r>
            <a:r>
              <a:rPr b="1" lang="en-US" sz="4500" spc="-1" strike="noStrike">
                <a:solidFill>
                  <a:srgbClr val="404040"/>
                </a:solidFill>
                <a:latin typeface="Calibri"/>
                <a:ea typeface="DejaVu Sans"/>
              </a:rPr>
              <a:t>not</a:t>
            </a:r>
            <a:r>
              <a:rPr b="0" lang="en-US" sz="4500" spc="-1" strike="noStrike">
                <a:solidFill>
                  <a:srgbClr val="404040"/>
                </a:solidFill>
                <a:latin typeface="Calibri"/>
                <a:ea typeface="DejaVu Sans"/>
              </a:rPr>
              <a:t> at the core of optimization</a:t>
            </a:r>
            <a:endParaRPr b="0" lang="en-US" sz="45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440000" y="314280"/>
            <a:ext cx="21478680" cy="19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Native </a:t>
            </a:r>
            <a:r>
              <a:rPr b="0" lang="en-US" sz="6000" spc="-1" strike="noStrike">
                <a:solidFill>
                  <a:srgbClr val="ffcd09"/>
                </a:solidFill>
                <a:latin typeface="Calibri Light"/>
                <a:ea typeface="ＭＳ Ｐゴシック"/>
              </a:rPr>
              <a:t>Compilation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1080720" y="4319640"/>
            <a:ext cx="22784760" cy="865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09" name=""/>
          <p:cNvGraphicFramePr/>
          <p:nvPr/>
        </p:nvGraphicFramePr>
        <p:xfrm>
          <a:off x="3863160" y="2701080"/>
          <a:ext cx="16657200" cy="1020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440000" y="314280"/>
            <a:ext cx="21478680" cy="19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Native </a:t>
            </a:r>
            <a:r>
              <a:rPr b="0" lang="en-US" sz="6000" spc="-1" strike="noStrike">
                <a:solidFill>
                  <a:srgbClr val="ffcd09"/>
                </a:solidFill>
                <a:latin typeface="Calibri Light"/>
                <a:ea typeface="ＭＳ Ｐゴシック"/>
              </a:rPr>
              <a:t>Compilation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1080720" y="4319640"/>
            <a:ext cx="22784760" cy="865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6059520" y="3420360"/>
            <a:ext cx="12264120" cy="9198000"/>
          </a:xfrm>
          <a:prstGeom prst="rect">
            <a:avLst/>
          </a:prstGeom>
          <a:ln>
            <a:noFill/>
          </a:ln>
        </p:spPr>
      </p:pic>
      <p:sp>
        <p:nvSpPr>
          <p:cNvPr id="213" name="CustomShape 3"/>
          <p:cNvSpPr/>
          <p:nvPr/>
        </p:nvSpPr>
        <p:spPr>
          <a:xfrm>
            <a:off x="5760720" y="12564000"/>
            <a:ext cx="11337840" cy="11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Source: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cesar_saavedr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440000" y="314280"/>
            <a:ext cx="21478680" cy="19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Native </a:t>
            </a:r>
            <a:r>
              <a:rPr b="0" lang="en-US" sz="6000" spc="-1" strike="noStrike">
                <a:solidFill>
                  <a:srgbClr val="ffcd09"/>
                </a:solidFill>
                <a:latin typeface="Calibri Light"/>
                <a:ea typeface="ＭＳ Ｐゴシック"/>
              </a:rPr>
              <a:t>Compilation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6226200" y="6578640"/>
            <a:ext cx="7954200" cy="14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432000" indent="-32292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60" spc="-1" strike="noStrike">
                <a:solidFill>
                  <a:srgbClr val="404040"/>
                </a:solidFill>
                <a:latin typeface="Calibri"/>
                <a:ea typeface="DejaVu Sans"/>
              </a:rPr>
              <a:t>Demo Time!</a:t>
            </a:r>
            <a:endParaRPr b="0" lang="en-US" sz="10560" spc="-1" strike="noStrike">
              <a:latin typeface="Arial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440000" y="314280"/>
            <a:ext cx="21478680" cy="19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References &amp; Further </a:t>
            </a:r>
            <a:r>
              <a:rPr b="0" lang="en-US" sz="6000" spc="-1" strike="noStrike">
                <a:solidFill>
                  <a:srgbClr val="ffcd09"/>
                </a:solidFill>
                <a:latin typeface="Calibri Light"/>
                <a:ea typeface="ＭＳ Ｐゴシック"/>
              </a:rPr>
              <a:t>Readings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1080720" y="3167640"/>
            <a:ext cx="22784760" cy="865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500" spc="-1" strike="noStrike">
                <a:solidFill>
                  <a:srgbClr val="404040"/>
                </a:solidFill>
                <a:latin typeface="Calibri"/>
                <a:ea typeface="DejaVu Sans"/>
              </a:rPr>
              <a:t>Here at JCON:</a:t>
            </a:r>
            <a:endParaRPr b="0" lang="en-US" sz="45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500" spc="-1" strike="noStrike">
                <a:solidFill>
                  <a:srgbClr val="404040"/>
                </a:solidFill>
                <a:latin typeface="Calibri"/>
                <a:ea typeface="DejaVu Sans"/>
              </a:rPr>
              <a:t>Peter Palaga: Quarkus: Supersonic Subatomic Java (Cinema B, right here!)</a:t>
            </a:r>
            <a:endParaRPr b="0" lang="en-US" sz="4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45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500" spc="-1" strike="noStrike">
                <a:solidFill>
                  <a:srgbClr val="404040"/>
                </a:solidFill>
                <a:latin typeface="Calibri"/>
                <a:ea typeface="DejaVu Sans"/>
              </a:rPr>
              <a:t>References:</a:t>
            </a:r>
            <a:endParaRPr b="0" lang="en-US" sz="45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500" spc="-1" strike="noStrike">
                <a:solidFill>
                  <a:srgbClr val="404040"/>
                </a:solidFill>
                <a:latin typeface="Calibri"/>
                <a:ea typeface="DejaVu Sans"/>
              </a:rPr>
              <a:t>Interop &amp; benchmark samples: </a:t>
            </a:r>
            <a:endParaRPr b="0" lang="en-US" sz="45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500" spc="-1" strike="noStrike">
                <a:solidFill>
                  <a:srgbClr val="404040"/>
                </a:solidFill>
                <a:latin typeface="Calibri"/>
                <a:ea typeface="DejaVu Sans"/>
              </a:rPr>
              <a:t>Polyglot javascript-R webserver: </a:t>
            </a:r>
            <a:r>
              <a:rPr b="0" lang="en-US" sz="45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1"/>
              </a:rPr>
              <a:t>graalvm demos github repository</a:t>
            </a:r>
            <a:endParaRPr b="0" lang="en-US" sz="45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500" spc="-1" strike="noStrike">
                <a:solidFill>
                  <a:srgbClr val="404040"/>
                </a:solidFill>
                <a:latin typeface="Calibri"/>
                <a:ea typeface="DejaVu Sans"/>
              </a:rPr>
              <a:t>Spring native compilation: </a:t>
            </a:r>
            <a:r>
              <a:rPr b="0" lang="en-US" sz="45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spring graal feature github repository</a:t>
            </a:r>
            <a:endParaRPr b="0" lang="en-US" sz="4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45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500" spc="-1" strike="noStrike">
                <a:solidFill>
                  <a:srgbClr val="404040"/>
                </a:solidFill>
                <a:latin typeface="Calibri"/>
                <a:ea typeface="DejaVu Sans"/>
              </a:rPr>
              <a:t>Further readings:</a:t>
            </a:r>
            <a:endParaRPr b="0" lang="en-US" sz="45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5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https://www.graalvm.org/docs/</a:t>
            </a:r>
            <a:endParaRPr b="0" lang="en-US" sz="45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500" spc="-1" strike="noStrike">
                <a:solidFill>
                  <a:srgbClr val="404040"/>
                </a:solidFill>
                <a:latin typeface="Calibri"/>
                <a:ea typeface="DejaVu Sans"/>
              </a:rPr>
              <a:t>Chris Seaton: </a:t>
            </a:r>
            <a:r>
              <a:rPr b="0" lang="en-US" sz="45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4"/>
              </a:rPr>
              <a:t>Top 10 Things To Do With GraalVM</a:t>
            </a:r>
            <a:endParaRPr b="0" lang="en-US" sz="4500" spc="-1" strike="noStrike"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10159920" y="6571800"/>
            <a:ext cx="12622680" cy="19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9000" spc="-1" strike="noStrike">
                <a:solidFill>
                  <a:srgbClr val="d9d9d9"/>
                </a:solidFill>
                <a:latin typeface="Calibri Light"/>
                <a:ea typeface="ＭＳ Ｐゴシック"/>
              </a:rPr>
              <a:t>Thank You For Your Attention!</a:t>
            </a:r>
            <a:br/>
            <a:br/>
            <a:r>
              <a:rPr b="0" lang="en-US" sz="6600" spc="-1" strike="noStrike">
                <a:solidFill>
                  <a:srgbClr val="d9d9d9"/>
                </a:solidFill>
                <a:latin typeface="Calibri Light"/>
                <a:ea typeface="ＭＳ Ｐゴシック"/>
              </a:rPr>
              <a:t>Questions?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 rot="16200000">
            <a:off x="7633440" y="6590160"/>
            <a:ext cx="3233520" cy="44280"/>
          </a:xfrm>
          <a:prstGeom prst="rect">
            <a:avLst/>
          </a:prstGeom>
          <a:solidFill>
            <a:srgbClr val="fecc09"/>
          </a:soli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-3240" y="0"/>
            <a:ext cx="24385680" cy="13714560"/>
          </a:xfrm>
          <a:prstGeom prst="rect">
            <a:avLst/>
          </a:prstGeom>
          <a:solidFill>
            <a:srgbClr val="373b3b"/>
          </a:solidFill>
          <a:ln w="9360">
            <a:solidFill>
              <a:srgbClr val="1d1d1c"/>
            </a:solidFill>
            <a:round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1" name="CustomShape 2"/>
          <p:cNvSpPr/>
          <p:nvPr/>
        </p:nvSpPr>
        <p:spPr>
          <a:xfrm>
            <a:off x="12311280" y="0"/>
            <a:ext cx="12074400" cy="13714560"/>
          </a:xfrm>
          <a:prstGeom prst="rect">
            <a:avLst/>
          </a:prstGeom>
          <a:solidFill>
            <a:srgbClr val="212121"/>
          </a:soli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22" name="Bild 6" descr=""/>
          <p:cNvPicPr/>
          <p:nvPr/>
        </p:nvPicPr>
        <p:blipFill>
          <a:blip r:embed="rId1"/>
          <a:stretch/>
        </p:blipFill>
        <p:spPr>
          <a:xfrm>
            <a:off x="1747080" y="5432400"/>
            <a:ext cx="9216360" cy="3088080"/>
          </a:xfrm>
          <a:prstGeom prst="rect">
            <a:avLst/>
          </a:prstGeom>
          <a:ln>
            <a:noFill/>
          </a:ln>
        </p:spPr>
      </p:pic>
      <p:sp>
        <p:nvSpPr>
          <p:cNvPr id="223" name="CustomShape 3"/>
          <p:cNvSpPr/>
          <p:nvPr/>
        </p:nvSpPr>
        <p:spPr>
          <a:xfrm>
            <a:off x="13699080" y="4607640"/>
            <a:ext cx="9932760" cy="496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Dr. Marco Bungart</a:t>
            </a:r>
            <a:endParaRPr b="0" lang="en-US" sz="4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Software Engineer</a:t>
            </a:r>
            <a:endParaRPr b="0" lang="en-US" sz="4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Kanzlerstraße 8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D-40472 Düsseldorf, Germany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Phone: +49-211-339903-0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marco.bungart@consol.de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www.consol.com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Twitter: @turing85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1440000" y="314280"/>
            <a:ext cx="21478680" cy="19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Safe </a:t>
            </a:r>
            <a:r>
              <a:rPr b="0" lang="en-US" sz="6000" spc="-1" strike="noStrike">
                <a:solidFill>
                  <a:srgbClr val="ffcd09"/>
                </a:solidFill>
                <a:latin typeface="Calibri Light"/>
                <a:ea typeface="ＭＳ Ｐゴシック"/>
              </a:rPr>
              <a:t>Harbor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1439280" y="4319640"/>
            <a:ext cx="20034360" cy="865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839"/>
              </a:spcBef>
              <a:spcAft>
                <a:spcPts val="601"/>
              </a:spcAft>
            </a:pPr>
            <a:r>
              <a:rPr b="0" lang="en-US" sz="4500" spc="-1" strike="noStrike">
                <a:solidFill>
                  <a:srgbClr val="404040"/>
                </a:solidFill>
                <a:latin typeface="Calibri Light"/>
                <a:ea typeface="DejaVu Sans"/>
              </a:rPr>
              <a:t>The following presentation is intended to outline the features of GraalVM and basic use cases. Neither ConSol Consulting &amp; Solutions Software GmbH nor Dr. Marco Bungart work for or with Oracle on the GraalVM project and are therefore not resposible to fulfill any primises made by the GraalVM project.</a:t>
            </a:r>
            <a:endParaRPr b="0" lang="en-US" sz="4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  <a:spcAft>
                <a:spcPts val="601"/>
              </a:spcAft>
            </a:pPr>
            <a:r>
              <a:rPr b="0" lang="en-US" sz="4500" spc="-1" strike="noStrike">
                <a:solidFill>
                  <a:srgbClr val="404040"/>
                </a:solidFill>
                <a:latin typeface="Calibri Light"/>
                <a:ea typeface="DejaVu Sans"/>
              </a:rPr>
              <a:t>Features shown may be marked as „experimental“ or „technical previews“. They are subject to change and may never be delivered.</a:t>
            </a:r>
            <a:endParaRPr b="0" lang="en-US" sz="4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  <a:spcAft>
                <a:spcPts val="601"/>
              </a:spcAft>
            </a:pPr>
            <a:r>
              <a:rPr b="0" lang="en-US" sz="4500" spc="-1" strike="noStrike">
                <a:solidFill>
                  <a:srgbClr val="404040"/>
                </a:solidFill>
                <a:latin typeface="Calibri Light"/>
                <a:ea typeface="DejaVu Sans"/>
              </a:rPr>
              <a:t>Opinions presented are my own and neither those of the GraalVM team nor those of ConSol Consulting &amp; Solutions Software GmbH.</a:t>
            </a:r>
            <a:endParaRPr b="0" lang="en-US" sz="45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440000" y="314280"/>
            <a:ext cx="21478680" cy="19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Another </a:t>
            </a:r>
            <a:r>
              <a:rPr b="0" lang="en-US" sz="6000" spc="-1" strike="noStrike">
                <a:solidFill>
                  <a:srgbClr val="ffcd09"/>
                </a:solidFill>
                <a:latin typeface="Calibri Light"/>
                <a:ea typeface="ＭＳ Ｐゴシック"/>
              </a:rPr>
              <a:t>JVM?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10332720" y="4319640"/>
            <a:ext cx="11141640" cy="865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500" spc="-1" strike="noStrike">
                <a:solidFill>
                  <a:srgbClr val="404040"/>
                </a:solidFill>
                <a:latin typeface="Calibri"/>
                <a:ea typeface="DejaVu Sans"/>
              </a:rPr>
              <a:t>What offers GraalVM?</a:t>
            </a:r>
            <a:endParaRPr b="0" lang="en-US" sz="45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4300" spc="-1" strike="noStrike">
                <a:solidFill>
                  <a:srgbClr val="404040"/>
                </a:solidFill>
                <a:latin typeface="Calibri"/>
                <a:ea typeface="DejaVu Sans"/>
              </a:rPr>
              <a:t>Extendable Polyglot-capabilities</a:t>
            </a:r>
            <a:endParaRPr b="0" lang="en-US" sz="43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4300" spc="-1" strike="noStrike">
                <a:solidFill>
                  <a:srgbClr val="404040"/>
                </a:solidFill>
                <a:latin typeface="Calibri"/>
                <a:ea typeface="DejaVu Sans"/>
              </a:rPr>
              <a:t>Native compilation</a:t>
            </a:r>
            <a:endParaRPr b="0" lang="en-US" sz="43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4300" spc="-1" strike="noStrike">
                <a:solidFill>
                  <a:srgbClr val="404040"/>
                </a:solidFill>
                <a:latin typeface="Calibri"/>
                <a:ea typeface="DejaVu Sans"/>
              </a:rPr>
              <a:t>Lower memory footprint</a:t>
            </a:r>
            <a:endParaRPr b="0" lang="en-US" sz="43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500" spc="-1" strike="noStrike">
                <a:solidFill>
                  <a:srgbClr val="404040"/>
                </a:solidFill>
                <a:latin typeface="Calibri"/>
                <a:ea typeface="DejaVu Sans"/>
              </a:rPr>
              <a:t>Why use GraalVM?</a:t>
            </a:r>
            <a:endParaRPr b="0" lang="en-US" sz="45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4300" spc="-1" strike="noStrike">
                <a:solidFill>
                  <a:srgbClr val="404040"/>
                </a:solidFill>
                <a:latin typeface="Calibri"/>
                <a:ea typeface="DejaVu Sans"/>
              </a:rPr>
              <a:t>Polyglot-capabilites</a:t>
            </a:r>
            <a:endParaRPr b="0" lang="en-US" sz="43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4300" spc="-1" strike="noStrike">
                <a:solidFill>
                  <a:srgbClr val="404040"/>
                </a:solidFill>
                <a:latin typeface="Calibri"/>
                <a:ea typeface="DejaVu Sans"/>
              </a:rPr>
              <a:t>Better performance</a:t>
            </a:r>
            <a:endParaRPr b="0" lang="en-US" sz="43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500" spc="-1" strike="noStrike">
                <a:solidFill>
                  <a:srgbClr val="404040"/>
                </a:solidFill>
                <a:latin typeface="Calibri"/>
                <a:ea typeface="DejaVu Sans"/>
              </a:rPr>
              <a:t>When to use GraalVM?</a:t>
            </a:r>
            <a:endParaRPr b="0" lang="en-US" sz="45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4300" spc="-1" strike="noStrike">
                <a:solidFill>
                  <a:srgbClr val="404040"/>
                </a:solidFill>
                <a:latin typeface="Calibri"/>
                <a:ea typeface="DejaVu Sans"/>
              </a:rPr>
              <a:t>Polyglot projects</a:t>
            </a:r>
            <a:endParaRPr b="0" lang="en-US" sz="43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4300" spc="-1" strike="noStrike">
                <a:solidFill>
                  <a:srgbClr val="404040"/>
                </a:solidFill>
                <a:latin typeface="Calibri"/>
                <a:ea typeface="DejaVu Sans"/>
              </a:rPr>
              <a:t>Containerized Applications</a:t>
            </a:r>
            <a:endParaRPr b="0" lang="en-US" sz="43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1280160" y="3357720"/>
            <a:ext cx="7227360" cy="841536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1257840" y="12096000"/>
            <a:ext cx="11337840" cy="11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Source: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https://knowyourmeme.com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440000" y="314280"/>
            <a:ext cx="21478680" cy="19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What: Internals of  </a:t>
            </a:r>
            <a:r>
              <a:rPr b="0" lang="en-US" sz="6000" spc="-1" strike="noStrike">
                <a:solidFill>
                  <a:srgbClr val="ffcd09"/>
                </a:solidFill>
                <a:latin typeface="Calibri Light"/>
                <a:ea typeface="ＭＳ Ｐゴシック"/>
              </a:rPr>
              <a:t>GraalVM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440000" y="3059640"/>
            <a:ext cx="20034360" cy="11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404040"/>
                </a:solidFill>
                <a:latin typeface="Calibri"/>
                <a:ea typeface="DejaVu Sans"/>
              </a:rPr>
              <a:t>On a high abstraction level: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5196600" y="4200120"/>
            <a:ext cx="13989240" cy="7868520"/>
          </a:xfrm>
          <a:prstGeom prst="rect">
            <a:avLst/>
          </a:prstGeom>
          <a:ln>
            <a:noFill/>
          </a:ln>
        </p:spPr>
      </p:pic>
      <p:sp>
        <p:nvSpPr>
          <p:cNvPr id="183" name="CustomShape 3"/>
          <p:cNvSpPr/>
          <p:nvPr/>
        </p:nvSpPr>
        <p:spPr>
          <a:xfrm>
            <a:off x="5760720" y="11988000"/>
            <a:ext cx="11337840" cy="11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Source: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https://www.graalvm.org/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440000" y="314280"/>
            <a:ext cx="21478680" cy="19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What: Internals of  </a:t>
            </a:r>
            <a:r>
              <a:rPr b="0" lang="en-US" sz="6000" spc="-1" strike="noStrike">
                <a:solidFill>
                  <a:srgbClr val="ffcd09"/>
                </a:solidFill>
                <a:latin typeface="Calibri Light"/>
                <a:ea typeface="ＭＳ Ｐゴシック"/>
              </a:rPr>
              <a:t>GraalVM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1440000" y="3059640"/>
            <a:ext cx="20034360" cy="11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404040"/>
                </a:solidFill>
                <a:latin typeface="Calibri"/>
                <a:ea typeface="DejaVu Sans"/>
              </a:rPr>
              <a:t>In more detail: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4602240" y="3931920"/>
            <a:ext cx="15177960" cy="8537040"/>
          </a:xfrm>
          <a:prstGeom prst="rect">
            <a:avLst/>
          </a:prstGeom>
          <a:ln>
            <a:noFill/>
          </a:ln>
        </p:spPr>
      </p:pic>
      <p:sp>
        <p:nvSpPr>
          <p:cNvPr id="187" name="CustomShape 3"/>
          <p:cNvSpPr/>
          <p:nvPr/>
        </p:nvSpPr>
        <p:spPr>
          <a:xfrm>
            <a:off x="5760720" y="12564000"/>
            <a:ext cx="11337840" cy="11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Source: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https://jaxenter.de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440000" y="314280"/>
            <a:ext cx="21478680" cy="19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Licensing of </a:t>
            </a:r>
            <a:r>
              <a:rPr b="0" lang="en-US" sz="6000" spc="-1" strike="noStrike">
                <a:solidFill>
                  <a:srgbClr val="ffcd09"/>
                </a:solidFill>
                <a:latin typeface="Calibri Light"/>
                <a:ea typeface="ＭＳ Ｐゴシック"/>
              </a:rPr>
              <a:t>GraalVM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789480" y="4206240"/>
            <a:ext cx="22804200" cy="759312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5760720" y="12564000"/>
            <a:ext cx="11337840" cy="11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Source: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https://www.graalvm.org/downloads/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440000" y="314280"/>
            <a:ext cx="21478680" cy="19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Why: benefits </a:t>
            </a:r>
            <a:r>
              <a:rPr b="0" lang="en-US" sz="6000" spc="-1" strike="noStrike">
                <a:solidFill>
                  <a:srgbClr val="ffcd09"/>
                </a:solidFill>
                <a:latin typeface="Calibri Light"/>
                <a:ea typeface="ＭＳ Ｐゴシック"/>
              </a:rPr>
              <a:t>GraalVM?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62320" y="3934440"/>
            <a:ext cx="7131240" cy="14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500" spc="-1" strike="noStrike">
                <a:solidFill>
                  <a:srgbClr val="404040"/>
                </a:solidFill>
                <a:latin typeface="Calibri"/>
                <a:ea typeface="DejaVu Sans"/>
              </a:rPr>
              <a:t>Programming languages are tools in your toolbox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8302320" y="3934800"/>
            <a:ext cx="7131240" cy="14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500" spc="-1" strike="noStrike">
                <a:solidFill>
                  <a:srgbClr val="404040"/>
                </a:solidFill>
                <a:latin typeface="Calibri"/>
                <a:ea typeface="DejaVu Sans"/>
              </a:rPr>
              <a:t>Performance improvement</a:t>
            </a:r>
            <a:endParaRPr b="0" lang="en-US" sz="45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8724240" y="6320160"/>
            <a:ext cx="6399720" cy="3409560"/>
          </a:xfrm>
          <a:prstGeom prst="rect">
            <a:avLst/>
          </a:prstGeom>
          <a:ln>
            <a:noFill/>
          </a:ln>
        </p:spPr>
      </p:pic>
      <p:sp>
        <p:nvSpPr>
          <p:cNvPr id="195" name="CustomShape 4"/>
          <p:cNvSpPr/>
          <p:nvPr/>
        </p:nvSpPr>
        <p:spPr>
          <a:xfrm>
            <a:off x="15790320" y="3935160"/>
            <a:ext cx="7131240" cy="14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500" spc="-1" strike="noStrike">
                <a:solidFill>
                  <a:srgbClr val="404040"/>
                </a:solidFill>
                <a:latin typeface="Calibri"/>
                <a:ea typeface="DejaVu Sans"/>
              </a:rPr>
              <a:t>Native compilation for containerization</a:t>
            </a:r>
            <a:endParaRPr b="0" lang="en-US" sz="45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1645920" y="6217920"/>
            <a:ext cx="4875840" cy="4875840"/>
          </a:xfrm>
          <a:prstGeom prst="rect">
            <a:avLst/>
          </a:prstGeom>
          <a:ln>
            <a:noFill/>
          </a:ln>
        </p:spPr>
      </p:pic>
      <p:sp>
        <p:nvSpPr>
          <p:cNvPr id="197" name="CustomShape 5"/>
          <p:cNvSpPr/>
          <p:nvPr/>
        </p:nvSpPr>
        <p:spPr>
          <a:xfrm>
            <a:off x="548640" y="11887200"/>
            <a:ext cx="6765840" cy="11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Source: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https://www.freepik.com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8" name="CustomShape 6"/>
          <p:cNvSpPr/>
          <p:nvPr/>
        </p:nvSpPr>
        <p:spPr>
          <a:xfrm>
            <a:off x="8660880" y="11887200"/>
            <a:ext cx="6765840" cy="11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Source: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4"/>
              </a:rPr>
              <a:t>https://insights.jmw.com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5"/>
          <a:stretch/>
        </p:blipFill>
        <p:spPr>
          <a:xfrm>
            <a:off x="16038720" y="6319080"/>
            <a:ext cx="6400080" cy="4589640"/>
          </a:xfrm>
          <a:prstGeom prst="rect">
            <a:avLst/>
          </a:prstGeom>
          <a:ln>
            <a:noFill/>
          </a:ln>
        </p:spPr>
      </p:pic>
      <p:sp>
        <p:nvSpPr>
          <p:cNvPr id="200" name="CustomShape 7"/>
          <p:cNvSpPr/>
          <p:nvPr/>
        </p:nvSpPr>
        <p:spPr>
          <a:xfrm>
            <a:off x="16184880" y="11887200"/>
            <a:ext cx="6765840" cy="11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Source: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6"/>
              </a:rPr>
              <a:t>https://www.docker.com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440000" y="314280"/>
            <a:ext cx="21478680" cy="19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How: to use Polyglot with </a:t>
            </a:r>
            <a:r>
              <a:rPr b="0" lang="en-US" sz="6000" spc="-1" strike="noStrike">
                <a:solidFill>
                  <a:srgbClr val="ffcd09"/>
                </a:solidFill>
                <a:latin typeface="Calibri Light"/>
                <a:ea typeface="ＭＳ Ｐゴシック"/>
              </a:rPr>
              <a:t>GraalVM?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6226200" y="6578640"/>
            <a:ext cx="7954200" cy="14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432000" indent="-32292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60" spc="-1" strike="noStrike">
                <a:solidFill>
                  <a:srgbClr val="404040"/>
                </a:solidFill>
                <a:latin typeface="Calibri"/>
                <a:ea typeface="DejaVu Sans"/>
              </a:rPr>
              <a:t>Demo Time!</a:t>
            </a:r>
            <a:endParaRPr b="0" lang="en-US" sz="1056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>
                <p:childTnLst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440000" y="314280"/>
            <a:ext cx="21478680" cy="19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 Light"/>
                <a:ea typeface="ＭＳ Ｐゴシック"/>
              </a:rPr>
              <a:t>Performance of </a:t>
            </a:r>
            <a:r>
              <a:rPr b="0" lang="en-US" sz="6000" spc="-1" strike="noStrike">
                <a:solidFill>
                  <a:srgbClr val="ffcd09"/>
                </a:solidFill>
                <a:latin typeface="Calibri Light"/>
                <a:ea typeface="ＭＳ Ｐゴシック"/>
              </a:rPr>
              <a:t>GraalVM</a:t>
            </a:r>
            <a:endParaRPr b="0" lang="en-US" sz="6000" spc="-1" strike="noStrike">
              <a:latin typeface="Arial"/>
            </a:endParaRPr>
          </a:p>
        </p:txBody>
      </p:sp>
      <p:graphicFrame>
        <p:nvGraphicFramePr>
          <p:cNvPr id="204" name=""/>
          <p:cNvGraphicFramePr/>
          <p:nvPr/>
        </p:nvGraphicFramePr>
        <p:xfrm>
          <a:off x="3949200" y="2663280"/>
          <a:ext cx="16485120" cy="10138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4318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2011-02-16T13:16:40Z</dcterms:created>
  <dc:creator>Grafik 03</dc:creator>
  <dc:description/>
  <dc:language>en-US</dc:language>
  <cp:lastModifiedBy/>
  <cp:lastPrinted>2019-06-03T12:05:02Z</cp:lastPrinted>
  <dcterms:modified xsi:type="dcterms:W3CDTF">2019-09-23T16:25:54Z</dcterms:modified>
  <cp:revision>789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Benutzerdefiniert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30</vt:i4>
  </property>
</Properties>
</file>